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7947-E287-4738-8C82-07CE4F01EF03}" type="datetime2">
              <a:rPr lang="en-US" smtClean="0"/>
              <a:t>Friday, February 11, 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‹nr.›</a:t>
            </a:fld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1386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79361-B9A1-48F2-9473-23DE30E2D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03906"/>
            <a:ext cx="11090275" cy="1333057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986779-C2F3-447D-85F7-F6B0E2C97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D84-71F4-4271-8C46-0D47C0A9B12E}" type="datetime2">
              <a:rPr lang="en-US" smtClean="0"/>
              <a:t>Friday, February 11,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890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56583A-514F-4632-820D-E7EE236A4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73CBBB-7DDC-4437-8C7D-22A1C3520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69EBF-DA20-4024-8006-B158D571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0CE1-F450-4107-B2CB-17B18F8A3F4A}" type="datetime2">
              <a:rPr lang="en-US" smtClean="0"/>
              <a:t>Friday, February 11,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AC8B9-14B5-4DF1-994D-AB47DB3BA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76582-5F9B-4F5E-AAD5-D608CB68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40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025-CD7A-4966-867E-81CF82B15267}" type="datetime2">
              <a:rPr lang="en-US" smtClean="0"/>
              <a:t>Friday, February 11,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043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4644CBB8-40B8-42F8-9172-07A476341DDA}"/>
              </a:ext>
            </a:extLst>
          </p:cNvPr>
          <p:cNvGrpSpPr/>
          <p:nvPr/>
        </p:nvGrpSpPr>
        <p:grpSpPr>
          <a:xfrm>
            <a:off x="356481" y="879007"/>
            <a:ext cx="734257" cy="760506"/>
            <a:chOff x="5243759" y="1363788"/>
            <a:chExt cx="734257" cy="760506"/>
          </a:xfrm>
        </p:grpSpPr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id="{35CE073E-302A-4AA7-98C7-8667DDDCFA18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id="{4FD1AE2F-DD70-4E93-B905-E052A23F0B1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Freeform 8">
              <a:extLst>
                <a:ext uri="{FF2B5EF4-FFF2-40B4-BE49-F238E27FC236}">
                  <a16:creationId xmlns:a16="http://schemas.microsoft.com/office/drawing/2014/main" id="{E8D529E5-8838-47F0-98A4-2D46F11E499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5DA2564-D3DB-48AD-83F0-6CC6B5743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63" y="474345"/>
            <a:ext cx="11077574" cy="2954655"/>
          </a:xfrm>
        </p:spPr>
        <p:txBody>
          <a:bodyPr vert="horz" wrap="square" lIns="0" tIns="0" rIns="0" bIns="0" rtlCol="0" anchor="b" anchorCtr="0">
            <a:normAutofit/>
          </a:bodyPr>
          <a:lstStyle>
            <a:lvl1pPr>
              <a:defRPr lang="en-US" sz="64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9929-0719-4517-94D6-FDF7F99E70F6}" type="datetime2">
              <a:rPr lang="en-US" smtClean="0"/>
              <a:t>Friday, February 11,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‹nr.›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EA752-36DA-440B-8747-0EB291408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271" y="3629772"/>
            <a:ext cx="11074866" cy="267895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BCC02B0-8581-4752-B7BC-3CE1EF17B9F7}"/>
              </a:ext>
            </a:extLst>
          </p:cNvPr>
          <p:cNvSpPr>
            <a:spLocks noChangeAspect="1"/>
          </p:cNvSpPr>
          <p:nvPr/>
        </p:nvSpPr>
        <p:spPr>
          <a:xfrm rot="18900000">
            <a:off x="11209132" y="4448189"/>
            <a:ext cx="999200" cy="1262947"/>
          </a:xfrm>
          <a:custGeom>
            <a:avLst/>
            <a:gdLst>
              <a:gd name="connsiteX0" fmla="*/ 540000 w 999200"/>
              <a:gd name="connsiteY0" fmla="*/ 0 h 1262947"/>
              <a:gd name="connsiteX1" fmla="*/ 999200 w 999200"/>
              <a:gd name="connsiteY1" fmla="*/ 815317 h 1262947"/>
              <a:gd name="connsiteX2" fmla="*/ 552185 w 999200"/>
              <a:gd name="connsiteY2" fmla="*/ 1262333 h 1262947"/>
              <a:gd name="connsiteX3" fmla="*/ 540000 w 999200"/>
              <a:gd name="connsiteY3" fmla="*/ 1262947 h 1262947"/>
              <a:gd name="connsiteX4" fmla="*/ 0 w 999200"/>
              <a:gd name="connsiteY4" fmla="*/ 992947 h 1262947"/>
              <a:gd name="connsiteX5" fmla="*/ 10971 w 999200"/>
              <a:gd name="connsiteY5" fmla="*/ 938533 h 1262947"/>
              <a:gd name="connsiteX6" fmla="*/ 15626 w 999200"/>
              <a:gd name="connsiteY6" fmla="*/ 931034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200" h="1262947">
                <a:moveTo>
                  <a:pt x="540000" y="0"/>
                </a:moveTo>
                <a:lnTo>
                  <a:pt x="999200" y="815317"/>
                </a:lnTo>
                <a:lnTo>
                  <a:pt x="552185" y="1262333"/>
                </a:lnTo>
                <a:lnTo>
                  <a:pt x="540000" y="1262947"/>
                </a:ln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10200000" scaled="0"/>
          </a:gradFill>
          <a:ln>
            <a:noFill/>
          </a:ln>
          <a:effectLst>
            <a:innerShdw blurRad="254000" dist="101600" dir="42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EA0FF4DB-8180-4D26-AEAE-7ECDB670F71D}"/>
              </a:ext>
            </a:extLst>
          </p:cNvPr>
          <p:cNvSpPr/>
          <p:nvPr/>
        </p:nvSpPr>
        <p:spPr>
          <a:xfrm rot="2700000">
            <a:off x="11686937" y="4853516"/>
            <a:ext cx="540000" cy="978284"/>
          </a:xfrm>
          <a:custGeom>
            <a:avLst/>
            <a:gdLst>
              <a:gd name="connsiteX0" fmla="*/ 113288 w 540000"/>
              <a:gd name="connsiteY0" fmla="*/ 0 h 978284"/>
              <a:gd name="connsiteX1" fmla="*/ 539386 w 540000"/>
              <a:gd name="connsiteY1" fmla="*/ 426099 h 978284"/>
              <a:gd name="connsiteX2" fmla="*/ 540000 w 540000"/>
              <a:gd name="connsiteY2" fmla="*/ 438284 h 978284"/>
              <a:gd name="connsiteX3" fmla="*/ 270000 w 540000"/>
              <a:gd name="connsiteY3" fmla="*/ 978284 h 978284"/>
              <a:gd name="connsiteX4" fmla="*/ 0 w 540000"/>
              <a:gd name="connsiteY4" fmla="*/ 438284 h 978284"/>
              <a:gd name="connsiteX5" fmla="*/ 79081 w 540000"/>
              <a:gd name="connsiteY5" fmla="*/ 56446 h 978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0000" h="978284">
                <a:moveTo>
                  <a:pt x="113288" y="0"/>
                </a:moveTo>
                <a:lnTo>
                  <a:pt x="539386" y="426099"/>
                </a:lnTo>
                <a:lnTo>
                  <a:pt x="540000" y="438284"/>
                </a:lnTo>
                <a:cubicBezTo>
                  <a:pt x="540000" y="736518"/>
                  <a:pt x="419117" y="978284"/>
                  <a:pt x="270000" y="978284"/>
                </a:cubicBezTo>
                <a:cubicBezTo>
                  <a:pt x="120883" y="978284"/>
                  <a:pt x="0" y="736518"/>
                  <a:pt x="0" y="438284"/>
                </a:cubicBezTo>
                <a:cubicBezTo>
                  <a:pt x="0" y="289167"/>
                  <a:pt x="30220" y="154167"/>
                  <a:pt x="79081" y="56446"/>
                </a:cubicBezTo>
                <a:close/>
              </a:path>
            </a:pathLst>
          </a:cu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233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95673-5512-4AAA-9AEB-E00C61EC65D5}" type="datetime2">
              <a:rPr lang="en-US" smtClean="0"/>
              <a:t>Friday, February 11,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448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881275"/>
            <a:ext cx="5437186" cy="535354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577270"/>
            <a:ext cx="5429114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881275"/>
            <a:ext cx="5436392" cy="535354"/>
          </a:xfrm>
        </p:spPr>
        <p:txBody>
          <a:bodyPr vert="horz" wrap="square" lIns="0" tIns="0" rIns="0" bIns="0" rtlCol="0" anchor="b">
            <a:normAutofit/>
          </a:bodyPr>
          <a:lstStyle>
            <a:lvl1pPr>
              <a:defRPr lang="en-U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577270"/>
            <a:ext cx="5436391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38FA-2E87-4873-8BBA-13E447C9A99A}" type="datetime2">
              <a:rPr lang="en-US" smtClean="0"/>
              <a:t>Friday, February 11, 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68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2053C-0E9C-4159-B7C9-6AB743439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149" y="550799"/>
            <a:ext cx="8283313" cy="5542025"/>
          </a:xfrm>
        </p:spPr>
        <p:txBody>
          <a:bodyPr vert="horz" wrap="square" lIns="0" tIns="0" rIns="0" bIns="0" rtlCol="0" anchor="ctr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51F65-E111-4656-83BE-CFCDE2DD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BB40A-97BD-4BFB-B639-0BFF95FDE8B7}" type="datetime2">
              <a:rPr lang="en-US" smtClean="0"/>
              <a:t>Friday, February 11, 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FF82CB-2D17-4918-821E-485475CF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6589D-A056-4817-AE15-39D87FE13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‹nr.›</a:t>
            </a:fld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E489F067-39E1-4757-BC11-6169A343F2E1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10727" y="3958416"/>
            <a:ext cx="3536330" cy="1853969"/>
          </a:xfrm>
          <a:custGeom>
            <a:avLst/>
            <a:gdLst>
              <a:gd name="connsiteX0" fmla="*/ 3536330 w 3536330"/>
              <a:gd name="connsiteY0" fmla="*/ 1853969 h 1853969"/>
              <a:gd name="connsiteX1" fmla="*/ 1682362 w 3536330"/>
              <a:gd name="connsiteY1" fmla="*/ 0 h 1853969"/>
              <a:gd name="connsiteX2" fmla="*/ 52157 w 3536330"/>
              <a:gd name="connsiteY2" fmla="*/ 970257 h 1853969"/>
              <a:gd name="connsiteX3" fmla="*/ 0 w 3536330"/>
              <a:gd name="connsiteY3" fmla="*/ 1078528 h 1853969"/>
              <a:gd name="connsiteX4" fmla="*/ 757215 w 3536330"/>
              <a:gd name="connsiteY4" fmla="*/ 1835743 h 1853969"/>
              <a:gd name="connsiteX5" fmla="*/ 774211 w 3536330"/>
              <a:gd name="connsiteY5" fmla="*/ 1667149 h 1853969"/>
              <a:gd name="connsiteX6" fmla="*/ 1682362 w 3536330"/>
              <a:gd name="connsiteY6" fmla="*/ 926985 h 1853969"/>
              <a:gd name="connsiteX7" fmla="*/ 2609345 w 3536330"/>
              <a:gd name="connsiteY7" fmla="*/ 1853969 h 1853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36330" h="1853969">
                <a:moveTo>
                  <a:pt x="3536330" y="1853969"/>
                </a:moveTo>
                <a:cubicBezTo>
                  <a:pt x="3536330" y="830051"/>
                  <a:pt x="2706280" y="0"/>
                  <a:pt x="1682362" y="0"/>
                </a:cubicBezTo>
                <a:cubicBezTo>
                  <a:pt x="978418" y="0"/>
                  <a:pt x="366107" y="392328"/>
                  <a:pt x="52157" y="970257"/>
                </a:cubicBezTo>
                <a:lnTo>
                  <a:pt x="0" y="1078528"/>
                </a:lnTo>
                <a:lnTo>
                  <a:pt x="757215" y="1835743"/>
                </a:lnTo>
                <a:lnTo>
                  <a:pt x="774211" y="1667149"/>
                </a:lnTo>
                <a:cubicBezTo>
                  <a:pt x="860649" y="1244739"/>
                  <a:pt x="1234397" y="926985"/>
                  <a:pt x="1682362" y="926985"/>
                </a:cubicBezTo>
                <a:cubicBezTo>
                  <a:pt x="2194320" y="926985"/>
                  <a:pt x="2609345" y="1342010"/>
                  <a:pt x="2609345" y="1853969"/>
                </a:cubicBezTo>
                <a:close/>
              </a:path>
            </a:pathLst>
          </a:custGeom>
          <a:gradFill flip="none" rotWithShape="1">
            <a:gsLst>
              <a:gs pos="97000">
                <a:schemeClr val="bg2"/>
              </a:gs>
              <a:gs pos="31000">
                <a:schemeClr val="bg2">
                  <a:lumMod val="90000"/>
                  <a:lumOff val="10000"/>
                </a:schemeClr>
              </a:gs>
            </a:gsLst>
            <a:lin ang="15000000" scaled="0"/>
            <a:tileRect/>
          </a:gradFill>
          <a:ln>
            <a:noFill/>
          </a:ln>
          <a:effectLst>
            <a:innerShdw blurRad="355600" dist="101600" dir="16200000">
              <a:schemeClr val="accent1">
                <a:lumMod val="60000"/>
                <a:lumOff val="40000"/>
                <a:alpha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DD231011-607F-42F1-B2D9-2BA8E91CC6AF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81151" y="3649708"/>
            <a:ext cx="3478701" cy="2164843"/>
          </a:xfrm>
          <a:custGeom>
            <a:avLst/>
            <a:gdLst>
              <a:gd name="connsiteX0" fmla="*/ 3478701 w 3478701"/>
              <a:gd name="connsiteY0" fmla="*/ 2164843 h 2164843"/>
              <a:gd name="connsiteX1" fmla="*/ 1624733 w 3478701"/>
              <a:gd name="connsiteY1" fmla="*/ 0 h 2164843"/>
              <a:gd name="connsiteX2" fmla="*/ 87393 w 3478701"/>
              <a:gd name="connsiteY2" fmla="*/ 954459 h 2164843"/>
              <a:gd name="connsiteX3" fmla="*/ 0 w 3478701"/>
              <a:gd name="connsiteY3" fmla="*/ 1122434 h 2164843"/>
              <a:gd name="connsiteX4" fmla="*/ 736015 w 3478701"/>
              <a:gd name="connsiteY4" fmla="*/ 1858449 h 2164843"/>
              <a:gd name="connsiteX5" fmla="*/ 739424 w 3478701"/>
              <a:gd name="connsiteY5" fmla="*/ 1842964 h 2164843"/>
              <a:gd name="connsiteX6" fmla="*/ 1624733 w 3478701"/>
              <a:gd name="connsiteY6" fmla="*/ 1082422 h 2164843"/>
              <a:gd name="connsiteX7" fmla="*/ 2551716 w 3478701"/>
              <a:gd name="connsiteY7" fmla="*/ 2164843 h 216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701" h="2164843">
                <a:moveTo>
                  <a:pt x="3478701" y="2164843"/>
                </a:moveTo>
                <a:cubicBezTo>
                  <a:pt x="3478701" y="969234"/>
                  <a:pt x="2648651" y="0"/>
                  <a:pt x="1624733" y="0"/>
                </a:cubicBezTo>
                <a:cubicBezTo>
                  <a:pt x="984784" y="0"/>
                  <a:pt x="420564" y="378607"/>
                  <a:pt x="87393" y="954459"/>
                </a:cubicBezTo>
                <a:lnTo>
                  <a:pt x="0" y="1122434"/>
                </a:lnTo>
                <a:lnTo>
                  <a:pt x="736015" y="1858449"/>
                </a:lnTo>
                <a:lnTo>
                  <a:pt x="739424" y="1842964"/>
                </a:lnTo>
                <a:cubicBezTo>
                  <a:pt x="856791" y="1402344"/>
                  <a:pt x="1208766" y="1082422"/>
                  <a:pt x="1624733" y="1082422"/>
                </a:cubicBezTo>
                <a:cubicBezTo>
                  <a:pt x="2136692" y="1082422"/>
                  <a:pt x="2551716" y="1567038"/>
                  <a:pt x="2551716" y="2164843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381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C472EFA-56B5-4A41-8D4B-E9F37727F34D}"/>
              </a:ext>
            </a:extLst>
          </p:cNvPr>
          <p:cNvSpPr/>
          <p:nvPr/>
        </p:nvSpPr>
        <p:spPr>
          <a:xfrm rot="13500000" flipV="1">
            <a:off x="1512277" y="2840042"/>
            <a:ext cx="214196" cy="933178"/>
          </a:xfrm>
          <a:prstGeom prst="ellipse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3781B6C-21AD-489D-A3CB-522BB2AC543F}"/>
              </a:ext>
            </a:extLst>
          </p:cNvPr>
          <p:cNvSpPr>
            <a:spLocks noChangeAspect="1"/>
          </p:cNvSpPr>
          <p:nvPr/>
        </p:nvSpPr>
        <p:spPr>
          <a:xfrm>
            <a:off x="1780661" y="385236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1AD5B80-530E-44CD-8D4A-2796FB214CBF}"/>
              </a:ext>
            </a:extLst>
          </p:cNvPr>
          <p:cNvGrpSpPr/>
          <p:nvPr/>
        </p:nvGrpSpPr>
        <p:grpSpPr>
          <a:xfrm>
            <a:off x="623181" y="1514007"/>
            <a:ext cx="734257" cy="760506"/>
            <a:chOff x="5243759" y="1363788"/>
            <a:chExt cx="734257" cy="760506"/>
          </a:xfrm>
        </p:grpSpPr>
        <p:sp>
          <p:nvSpPr>
            <p:cNvPr id="52" name="Freeform 5">
              <a:extLst>
                <a:ext uri="{FF2B5EF4-FFF2-40B4-BE49-F238E27FC236}">
                  <a16:creationId xmlns:a16="http://schemas.microsoft.com/office/drawing/2014/main" id="{2F746AA8-9050-4515-9B17-BC850368529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id="{23EC1AC3-1698-46D5-80B7-F22F15E1A5E4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Freeform 8">
              <a:extLst>
                <a:ext uri="{FF2B5EF4-FFF2-40B4-BE49-F238E27FC236}">
                  <a16:creationId xmlns:a16="http://schemas.microsoft.com/office/drawing/2014/main" id="{73766156-553C-46EB-93FA-4F37CC0FF5CF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27474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9E0E3-ECF6-4CFE-8698-AEFEBCECC3C0}" type="datetime2">
              <a:rPr lang="en-US" smtClean="0"/>
              <a:t>Friday, February 11, 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362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62FC-960E-4740-921F-B36862979F21}" type="datetime2">
              <a:rPr lang="en-US" smtClean="0"/>
              <a:t>Friday, February 11,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295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F98F1FBA-F8BB-42CF-8B3E-D19AAFEE96C1}"/>
              </a:ext>
            </a:extLst>
          </p:cNvPr>
          <p:cNvGrpSpPr/>
          <p:nvPr/>
        </p:nvGrpSpPr>
        <p:grpSpPr>
          <a:xfrm>
            <a:off x="334964" y="5115518"/>
            <a:ext cx="734257" cy="760506"/>
            <a:chOff x="5243759" y="1363788"/>
            <a:chExt cx="734257" cy="760506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60EE09DD-C3DB-4266-BCC3-A765CFFBF37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5F301FE0-96DC-4EFB-BBEE-AED762C337C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3BEAD276-8850-4C0C-9777-8537000D522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E5EE0A0-B07E-479B-9684-4BD09FA43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75409"/>
            <a:ext cx="4500562" cy="984885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1893A9-3462-4F51-83AE-5D2F124B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67324" y="575409"/>
            <a:ext cx="6373813" cy="57333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9240C-79C0-4A88-A476-725DE1B9C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76195"/>
            <a:ext cx="4500562" cy="4532530"/>
          </a:xfrm>
        </p:spPr>
        <p:txBody>
          <a:bodyPr anchor="t" anchorCtr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C9E2-CB44-4C05-9BB5-496C18A241E0}" type="datetime2">
              <a:rPr lang="en-US" smtClean="0"/>
              <a:t>Friday, February 11,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79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Friday, February 11, 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3781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44" r:id="rId6"/>
    <p:sldLayoutId id="2147483740" r:id="rId7"/>
    <p:sldLayoutId id="2147483741" r:id="rId8"/>
    <p:sldLayoutId id="2147483742" r:id="rId9"/>
    <p:sldLayoutId id="2147483743" r:id="rId10"/>
    <p:sldLayoutId id="2147483745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C8B742C-6E1F-4328-8D5E-EAA1E7CC85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anchor="b">
            <a:normAutofit/>
          </a:bodyPr>
          <a:lstStyle/>
          <a:p>
            <a:r>
              <a:rPr lang="nl-NL" dirty="0"/>
              <a:t>Broodje pindakaas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1444597-C883-4B16-80D2-66C36455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>
            <a:normAutofit/>
          </a:bodyPr>
          <a:lstStyle/>
          <a:p>
            <a:r>
              <a:rPr lang="nl-NL">
                <a:solidFill>
                  <a:schemeClr val="tx1">
                    <a:alpha val="60000"/>
                  </a:schemeClr>
                </a:solidFill>
              </a:rPr>
              <a:t>Taalles – Groep 4 – Leren vanuit doelen</a:t>
            </a:r>
          </a:p>
          <a:p>
            <a:r>
              <a:rPr lang="nl-NL">
                <a:solidFill>
                  <a:schemeClr val="tx1">
                    <a:alpha val="60000"/>
                  </a:schemeClr>
                </a:solidFill>
              </a:rPr>
              <a:t>Stappenplan leren schrijven</a:t>
            </a:r>
          </a:p>
        </p:txBody>
      </p:sp>
      <p:pic>
        <p:nvPicPr>
          <p:cNvPr id="4" name="Picture 2" descr="Leuke vrolijke grappige toast met pindakaas. cartoon karakter illustratie  pictogram ontwerp. geïsoleerd | Premium Vector">
            <a:extLst>
              <a:ext uri="{FF2B5EF4-FFF2-40B4-BE49-F238E27FC236}">
                <a16:creationId xmlns:a16="http://schemas.microsoft.com/office/drawing/2014/main" id="{2A4A29C4-A713-4902-8E90-913573B2EA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508749" y="862806"/>
            <a:ext cx="5132388" cy="5132388"/>
          </a:xfrm>
          <a:custGeom>
            <a:avLst/>
            <a:gdLst/>
            <a:ahLst/>
            <a:cxnLst/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73840CF4-F848-4FE0-AEA6-C9E806911B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20950" y="549275"/>
            <a:ext cx="667802" cy="631474"/>
            <a:chOff x="10478914" y="1506691"/>
            <a:chExt cx="667802" cy="631474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4B46153-41DB-494F-9B08-EBCCF27283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7B6D42DA-2D84-4A50-A359-7A5C651B1C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5" name="Oval 14">
            <a:extLst>
              <a:ext uri="{FF2B5EF4-FFF2-40B4-BE49-F238E27FC236}">
                <a16:creationId xmlns:a16="http://schemas.microsoft.com/office/drawing/2014/main" id="{94459D96-B947-4C7F-8BCA-915F8B07C0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2954" y="5171203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249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0B0CB3-720D-4F7E-845B-838E52491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Dit ga ik leren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77F24C5-9E73-4009-89AA-D87A05B3E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nl-NL" sz="4000" dirty="0"/>
              <a:t>Ik leer een duidelijk stappenplan schrijven zodat iemand anders weet hoe je een broodje pindakaas moet smeren.</a:t>
            </a:r>
          </a:p>
        </p:txBody>
      </p:sp>
    </p:spTree>
    <p:extLst>
      <p:ext uri="{BB962C8B-B14F-4D97-AF65-F5344CB8AC3E}">
        <p14:creationId xmlns:p14="http://schemas.microsoft.com/office/powerpoint/2010/main" val="1014644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8381F3-219A-432B-B1EE-5BED64D33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Dit weet ik al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E05F56D-AC43-4387-94B8-26B8A51FE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is een stappenplan?</a:t>
            </a:r>
          </a:p>
          <a:p>
            <a:r>
              <a:rPr lang="nl-NL" dirty="0"/>
              <a:t>Waar gebruik je een stappenplan voor?</a:t>
            </a:r>
          </a:p>
          <a:p>
            <a:r>
              <a:rPr lang="nl-NL" dirty="0"/>
              <a:t>Waar heb jij wel eens een stappenplan voor gebruikt?</a:t>
            </a:r>
          </a:p>
        </p:txBody>
      </p:sp>
    </p:spTree>
    <p:extLst>
      <p:ext uri="{BB962C8B-B14F-4D97-AF65-F5344CB8AC3E}">
        <p14:creationId xmlns:p14="http://schemas.microsoft.com/office/powerpoint/2010/main" val="2714180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0B77B1-F2AE-47AA-B5CC-1389D2939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Doet moet ik weten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2EAC812-C92F-46B2-B9EA-E565492C5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Een stappenplan geeft heel precies aan welke stappen je moet volgen om de opdracht goed uit te kunnen voeren.</a:t>
            </a:r>
          </a:p>
          <a:p>
            <a:r>
              <a:rPr lang="nl-NL" dirty="0"/>
              <a:t>In een stappenplan staat elke stap beschreven, ook de kleinste stappen.</a:t>
            </a:r>
          </a:p>
          <a:p>
            <a:r>
              <a:rPr lang="nl-NL" dirty="0"/>
              <a:t>Een stappenplan is geen verhaal, wel bestaat een stappenplan uit korte en duidelijke zinnen die iedereen kan begrijpen.</a:t>
            </a:r>
          </a:p>
          <a:p>
            <a:r>
              <a:rPr lang="nl-NL" dirty="0"/>
              <a:t>De zinnen van een stappenplan zijn goedlopende zinnen.</a:t>
            </a:r>
          </a:p>
        </p:txBody>
      </p:sp>
    </p:spTree>
    <p:extLst>
      <p:ext uri="{BB962C8B-B14F-4D97-AF65-F5344CB8AC3E}">
        <p14:creationId xmlns:p14="http://schemas.microsoft.com/office/powerpoint/2010/main" val="2264367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5D7178-E9D2-47E1-A2F7-B7A4C0095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Goedlopende zin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07D959D-8A8F-46AC-9903-44716990F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4364513"/>
          </a:xfrm>
        </p:spPr>
        <p:txBody>
          <a:bodyPr>
            <a:normAutofit/>
          </a:bodyPr>
          <a:lstStyle/>
          <a:p>
            <a:r>
              <a:rPr lang="nl-NL" dirty="0"/>
              <a:t>Waar kun je een goedlopende zin aan herkennen?</a:t>
            </a:r>
          </a:p>
          <a:p>
            <a:pPr lvl="1"/>
            <a:r>
              <a:rPr lang="nl-NL" dirty="0"/>
              <a:t>Begint met een hoofdletter.</a:t>
            </a:r>
          </a:p>
          <a:p>
            <a:pPr lvl="1"/>
            <a:r>
              <a:rPr lang="nl-NL" dirty="0"/>
              <a:t>De woorden staan in de goede volgorde.</a:t>
            </a:r>
          </a:p>
          <a:p>
            <a:pPr lvl="1"/>
            <a:r>
              <a:rPr lang="nl-NL" dirty="0"/>
              <a:t>De zin eindigt op een leesteken.</a:t>
            </a:r>
          </a:p>
          <a:p>
            <a:pPr lvl="1"/>
            <a:r>
              <a:rPr lang="nl-NL" dirty="0"/>
              <a:t>Er staan geen spellingsfouten in de zin.</a:t>
            </a:r>
          </a:p>
          <a:p>
            <a:r>
              <a:rPr lang="nl-NL" dirty="0"/>
              <a:t>Wat zijn leestekens?</a:t>
            </a:r>
          </a:p>
          <a:p>
            <a:pPr lvl="1"/>
            <a:r>
              <a:rPr lang="nl-NL" dirty="0"/>
              <a:t>.</a:t>
            </a:r>
          </a:p>
          <a:p>
            <a:pPr lvl="1"/>
            <a:r>
              <a:rPr lang="nl-NL" dirty="0"/>
              <a:t>!</a:t>
            </a:r>
          </a:p>
          <a:p>
            <a:pPr lvl="1"/>
            <a:r>
              <a:rPr lang="nl-NL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20963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CD105B-FB05-45F1-9DF4-328E82EEA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 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E539649-0DB8-4A43-847D-06859AA531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Stap 1: Als eerste pak je een broodje</a:t>
            </a:r>
          </a:p>
          <a:p>
            <a:pPr marL="0" indent="0">
              <a:buNone/>
            </a:pPr>
            <a:r>
              <a:rPr lang="nl-NL" dirty="0"/>
              <a:t>Stap 2: Dan pak je de pindakaas</a:t>
            </a:r>
          </a:p>
          <a:p>
            <a:pPr marL="0" indent="0">
              <a:buNone/>
            </a:pPr>
            <a:r>
              <a:rPr lang="nl-NL" dirty="0"/>
              <a:t>Stap 3: Smeer de pindakaas op het brood</a:t>
            </a:r>
          </a:p>
          <a:p>
            <a:pPr marL="0" indent="0">
              <a:buNone/>
            </a:pPr>
            <a:r>
              <a:rPr lang="nl-NL" dirty="0"/>
              <a:t>Stap 4: Was het mes af</a:t>
            </a:r>
          </a:p>
        </p:txBody>
      </p:sp>
    </p:spTree>
    <p:extLst>
      <p:ext uri="{BB962C8B-B14F-4D97-AF65-F5344CB8AC3E}">
        <p14:creationId xmlns:p14="http://schemas.microsoft.com/office/powerpoint/2010/main" val="155071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7BD21A-7F52-4E42-BD3E-9FD8BE6C3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 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28D96C-E761-420F-891A-E647D0262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Stap 1: Smeer de pindakaas op het brood</a:t>
            </a:r>
          </a:p>
          <a:p>
            <a:pPr marL="0" indent="0">
              <a:buNone/>
            </a:pPr>
            <a:r>
              <a:rPr lang="nl-NL" dirty="0"/>
              <a:t>Stap 2: Eet het brood op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85823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B5AEE5-3C72-4350-A060-F6826FE8B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 3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05C695C-E9D0-4A02-B187-354F2820C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dirty="0"/>
              <a:t>Stap 1: Pindakaas pak pot de</a:t>
            </a:r>
          </a:p>
          <a:p>
            <a:pPr marL="0" indent="0">
              <a:buNone/>
            </a:pPr>
            <a:r>
              <a:rPr lang="nl-NL" dirty="0"/>
              <a:t>Stap 2: Bord pak een</a:t>
            </a:r>
          </a:p>
          <a:p>
            <a:pPr marL="0" indent="0">
              <a:buNone/>
            </a:pPr>
            <a:r>
              <a:rPr lang="nl-NL" dirty="0"/>
              <a:t>Stap 3: Zak doe de brood met open</a:t>
            </a:r>
          </a:p>
          <a:p>
            <a:pPr marL="0" indent="0">
              <a:buNone/>
            </a:pPr>
            <a:r>
              <a:rPr lang="nl-NL" dirty="0"/>
              <a:t>Stap 4: Hand steek zak in de je en plakje pak een brood</a:t>
            </a:r>
          </a:p>
          <a:p>
            <a:pPr marL="0" indent="0">
              <a:buNone/>
            </a:pPr>
            <a:r>
              <a:rPr lang="nl-NL" dirty="0"/>
              <a:t>Stap 5: Mes pak het</a:t>
            </a:r>
          </a:p>
          <a:p>
            <a:pPr marL="0" indent="0">
              <a:buNone/>
            </a:pPr>
            <a:r>
              <a:rPr lang="nl-NL" dirty="0"/>
              <a:t>Stap 6: Dop de draai pindakaas de pot van</a:t>
            </a:r>
          </a:p>
          <a:p>
            <a:pPr marL="0" indent="0">
              <a:buNone/>
            </a:pPr>
            <a:r>
              <a:rPr lang="nl-NL" dirty="0"/>
              <a:t>Stap 7: Mes steek pot in pindakaas en pindakaas haal uit pot</a:t>
            </a:r>
          </a:p>
          <a:p>
            <a:pPr marL="0" indent="0">
              <a:buNone/>
            </a:pPr>
            <a:r>
              <a:rPr lang="nl-NL" dirty="0"/>
              <a:t>Stap 8: Het houdt brood vast een met hand en met smeer je andere hand waar mes je vasthoudt in de over pindakaas brood</a:t>
            </a:r>
          </a:p>
        </p:txBody>
      </p:sp>
    </p:spTree>
    <p:extLst>
      <p:ext uri="{BB962C8B-B14F-4D97-AF65-F5344CB8AC3E}">
        <p14:creationId xmlns:p14="http://schemas.microsoft.com/office/powerpoint/2010/main" val="678906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E29187-0B91-4E5E-8334-EF11DF911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Zelf aan de slag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F36614D-65A9-4F36-98DA-5635ED9BF1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Stap 1: Schrijf stap voor stap je stappenplan hoe je een broodje pindakaas moet smeren.</a:t>
            </a:r>
          </a:p>
          <a:p>
            <a:pPr marL="0" indent="0">
              <a:buNone/>
            </a:pPr>
            <a:r>
              <a:rPr lang="nl-NL" dirty="0"/>
              <a:t>Stap 2: Let op de details, schrijf elke stap op, hoe klein deze ook is.</a:t>
            </a:r>
          </a:p>
          <a:p>
            <a:pPr marL="0" indent="0">
              <a:buNone/>
            </a:pPr>
            <a:r>
              <a:rPr lang="nl-NL" dirty="0"/>
              <a:t>Stap 3: Controleer je zinnen of dit goedlopende zinnen zijn. Verbeter waar nodig is.</a:t>
            </a:r>
          </a:p>
          <a:p>
            <a:pPr marL="0" indent="0">
              <a:buNone/>
            </a:pPr>
            <a:r>
              <a:rPr lang="nl-NL" dirty="0"/>
              <a:t>Stap 4: Lees het stappenplan van je leermaatje en geef elkaar een tip.</a:t>
            </a:r>
          </a:p>
        </p:txBody>
      </p:sp>
    </p:spTree>
    <p:extLst>
      <p:ext uri="{BB962C8B-B14F-4D97-AF65-F5344CB8AC3E}">
        <p14:creationId xmlns:p14="http://schemas.microsoft.com/office/powerpoint/2010/main" val="244489688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Float">
      <a:dk1>
        <a:sysClr val="windowText" lastClr="000000"/>
      </a:dk1>
      <a:lt1>
        <a:sysClr val="window" lastClr="FFFFFF"/>
      </a:lt1>
      <a:dk2>
        <a:srgbClr val="1B192E"/>
      </a:dk2>
      <a:lt2>
        <a:srgbClr val="EAE5EB"/>
      </a:lt2>
      <a:accent1>
        <a:srgbClr val="13BE89"/>
      </a:accent1>
      <a:accent2>
        <a:srgbClr val="12B1BF"/>
      </a:accent2>
      <a:accent3>
        <a:srgbClr val="D40AA8"/>
      </a:accent3>
      <a:accent4>
        <a:srgbClr val="B86E62"/>
      </a:accent4>
      <a:accent5>
        <a:srgbClr val="A3A3C1"/>
      </a:accent5>
      <a:accent6>
        <a:srgbClr val="37335B"/>
      </a:accent6>
      <a:hlink>
        <a:srgbClr val="0066FF"/>
      </a:hlink>
      <a:folHlink>
        <a:srgbClr val="666699"/>
      </a:folHlink>
    </a:clrScheme>
    <a:fontScheme name="Float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FloatVTI" id="{F59BA300-ED19-4B39-9AE3-7882B1DE8B78}" vid="{0FEC63E3-719F-4F50-9F1E-5B8BAF39109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43500A522D744C9AFBB666B6D96BE5" ma:contentTypeVersion="13" ma:contentTypeDescription="Een nieuw document maken." ma:contentTypeScope="" ma:versionID="06ced8ff8ef7b576442792cfe7195acc">
  <xsd:schema xmlns:xsd="http://www.w3.org/2001/XMLSchema" xmlns:xs="http://www.w3.org/2001/XMLSchema" xmlns:p="http://schemas.microsoft.com/office/2006/metadata/properties" xmlns:ns2="60f2d2ed-37d8-4b76-bb31-7333190e9e9a" xmlns:ns3="b72828ec-1bea-46ad-9888-e1e89490ee75" targetNamespace="http://schemas.microsoft.com/office/2006/metadata/properties" ma:root="true" ma:fieldsID="9f3e562d8b3acab84d5ac63986f0e272" ns2:_="" ns3:_="">
    <xsd:import namespace="60f2d2ed-37d8-4b76-bb31-7333190e9e9a"/>
    <xsd:import namespace="b72828ec-1bea-46ad-9888-e1e89490ee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f2d2ed-37d8-4b76-bb31-7333190e9e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2828ec-1bea-46ad-9888-e1e89490ee7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6EF8C83-D32B-4724-97B2-75BEDE19ACAD}"/>
</file>

<file path=customXml/itemProps2.xml><?xml version="1.0" encoding="utf-8"?>
<ds:datastoreItem xmlns:ds="http://schemas.openxmlformats.org/officeDocument/2006/customXml" ds:itemID="{3A87796C-F3B7-4E7E-BFB8-331DCFC82E57}"/>
</file>

<file path=customXml/itemProps3.xml><?xml version="1.0" encoding="utf-8"?>
<ds:datastoreItem xmlns:ds="http://schemas.openxmlformats.org/officeDocument/2006/customXml" ds:itemID="{7DCD2941-5DB2-4FE9-BDF0-73365E26E46C}"/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390</Words>
  <Application>Microsoft Office PowerPoint</Application>
  <PresentationFormat>Breedbeeld</PresentationFormat>
  <Paragraphs>46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Avenir Next LT Pro</vt:lpstr>
      <vt:lpstr>3DFloatVTI</vt:lpstr>
      <vt:lpstr>Broodje pindakaas</vt:lpstr>
      <vt:lpstr>Dit ga ik leren</vt:lpstr>
      <vt:lpstr>Dit weet ik al</vt:lpstr>
      <vt:lpstr>Doet moet ik weten</vt:lpstr>
      <vt:lpstr>Goedlopende zin</vt:lpstr>
      <vt:lpstr>Voorbeeld 1</vt:lpstr>
      <vt:lpstr>Voorbeeld 2</vt:lpstr>
      <vt:lpstr>Voorbeeld 3</vt:lpstr>
      <vt:lpstr>Zelf aan de slag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Broodje pindakaas</dc:title>
  <dc:creator>Sandra van Elburg</dc:creator>
  <cp:lastModifiedBy>Sandra van Elburg</cp:lastModifiedBy>
  <cp:revision>1</cp:revision>
  <dcterms:created xsi:type="dcterms:W3CDTF">2022-02-11T15:42:13Z</dcterms:created>
  <dcterms:modified xsi:type="dcterms:W3CDTF">2022-02-11T15:56:06Z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0x0101001A43500A522D744C9AFBB666B6D96BE5</vt:lpwstr>
  </property>
</Properties>
</file>